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0"/>
  </p:notesMasterIdLst>
  <p:sldIdLst>
    <p:sldId id="257" r:id="rId2"/>
    <p:sldId id="258" r:id="rId3"/>
    <p:sldId id="260" r:id="rId4"/>
    <p:sldId id="262" r:id="rId5"/>
    <p:sldId id="264" r:id="rId6"/>
    <p:sldId id="265" r:id="rId7"/>
    <p:sldId id="306" r:id="rId8"/>
    <p:sldId id="307" r:id="rId9"/>
    <p:sldId id="308" r:id="rId10"/>
    <p:sldId id="314" r:id="rId11"/>
    <p:sldId id="266" r:id="rId12"/>
    <p:sldId id="304" r:id="rId13"/>
    <p:sldId id="305" r:id="rId14"/>
    <p:sldId id="303" r:id="rId15"/>
    <p:sldId id="302" r:id="rId16"/>
    <p:sldId id="289" r:id="rId17"/>
    <p:sldId id="290" r:id="rId18"/>
    <p:sldId id="291" r:id="rId19"/>
    <p:sldId id="295" r:id="rId20"/>
    <p:sldId id="269" r:id="rId21"/>
    <p:sldId id="270" r:id="rId22"/>
    <p:sldId id="271" r:id="rId23"/>
    <p:sldId id="274" r:id="rId24"/>
    <p:sldId id="275" r:id="rId25"/>
    <p:sldId id="276" r:id="rId26"/>
    <p:sldId id="277" r:id="rId27"/>
    <p:sldId id="278" r:id="rId28"/>
    <p:sldId id="279" r:id="rId29"/>
    <p:sldId id="315" r:id="rId30"/>
    <p:sldId id="280" r:id="rId31"/>
    <p:sldId id="282" r:id="rId32"/>
    <p:sldId id="286" r:id="rId33"/>
    <p:sldId id="310" r:id="rId34"/>
    <p:sldId id="311" r:id="rId35"/>
    <p:sldId id="312" r:id="rId36"/>
    <p:sldId id="316" r:id="rId37"/>
    <p:sldId id="317" r:id="rId38"/>
    <p:sldId id="285" r:id="rId3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9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BA8C4-EE43-470E-9A97-8A4E8D32DEC0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455B8-5856-4F91-AB31-D1110A201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55B8-5856-4F91-AB31-D1110A2012F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55B8-5856-4F91-AB31-D1110A2012FD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6743700" y="4064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6858000" cy="3352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09728" y="8522209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28700" y="3759200"/>
            <a:ext cx="4800600" cy="23368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3716-E058-4A1A-9C36-99D04E3397F4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16586" y="3226816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14300" y="203200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3200400" y="2820416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3271266" y="2946400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3257550" y="2932601"/>
            <a:ext cx="342900" cy="58843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080EE1-2D46-40DA-B094-81CE4952A1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14350" y="508000"/>
            <a:ext cx="5829300" cy="23368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3716-E058-4A1A-9C36-99D04E3397F4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0EE1-2D46-40DA-B094-81CE4952A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5257800" y="0"/>
            <a:ext cx="16002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6858000" cy="20726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09728" y="8522209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14300" y="207264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1194816" y="4370832"/>
            <a:ext cx="8327136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5129784" y="3901017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5200650" y="4027001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186934" y="4013202"/>
            <a:ext cx="342900" cy="588433"/>
          </a:xfrm>
        </p:spPr>
        <p:txBody>
          <a:bodyPr/>
          <a:lstStyle/>
          <a:p>
            <a:fld id="{2F080EE1-2D46-40DA-B094-81CE4952A1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06400"/>
            <a:ext cx="4914900" cy="776182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3716-E058-4A1A-9C36-99D04E3397F4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543550" y="406402"/>
            <a:ext cx="10858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3716-E058-4A1A-9C36-99D04E3397F4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71266" y="1368497"/>
            <a:ext cx="342900" cy="588433"/>
          </a:xfrm>
        </p:spPr>
        <p:txBody>
          <a:bodyPr/>
          <a:lstStyle/>
          <a:p>
            <a:fld id="{2F080EE1-2D46-40DA-B094-81CE4952A1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226314" y="2036064"/>
            <a:ext cx="637794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6743700" y="2540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4300" y="3048000"/>
            <a:ext cx="6624828" cy="406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16586" y="189803"/>
            <a:ext cx="6624828" cy="285292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6319" y="3657601"/>
            <a:ext cx="4860131" cy="2230967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09728" y="8522209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14300" y="203200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3716-E058-4A1A-9C36-99D04E3397F4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14300" y="3251200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3200400" y="2820416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3271266" y="2946400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57550" y="2932601"/>
            <a:ext cx="342900" cy="58843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080EE1-2D46-40DA-B094-81CE4952A1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711200"/>
            <a:ext cx="5829300" cy="2032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314" y="304800"/>
            <a:ext cx="6400800" cy="1011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343400" y="8546592"/>
            <a:ext cx="2283714" cy="487680"/>
          </a:xfrm>
        </p:spPr>
        <p:txBody>
          <a:bodyPr/>
          <a:lstStyle/>
          <a:p>
            <a:fld id="{E8193716-E058-4A1A-9C36-99D04E3397F4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0EE1-2D46-40DA-B094-81CE4952A1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3422310" y="2100870"/>
            <a:ext cx="6691" cy="6426076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226314" y="1828800"/>
            <a:ext cx="3028950" cy="6242304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3600450" y="1828800"/>
            <a:ext cx="3028950" cy="6242304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3429000" y="2933700"/>
            <a:ext cx="0" cy="5583936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6858000" cy="1930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14300" y="1828800"/>
            <a:ext cx="6624828" cy="12192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09442" y="8522208"/>
            <a:ext cx="6624828" cy="41452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314" y="2032000"/>
            <a:ext cx="3030141" cy="977299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593498" y="2032000"/>
            <a:ext cx="3031331" cy="97536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3716-E058-4A1A-9C36-99D04E3397F4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28600" y="8546592"/>
            <a:ext cx="2686050" cy="48768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4300" y="1706880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14300" y="207264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226314" y="3295178"/>
            <a:ext cx="3031236" cy="5091205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3600450" y="3295177"/>
            <a:ext cx="3028950" cy="509625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3200400" y="1274715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3271266" y="1400699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257550" y="1389889"/>
            <a:ext cx="342900" cy="588433"/>
          </a:xfrm>
        </p:spPr>
        <p:txBody>
          <a:bodyPr/>
          <a:lstStyle>
            <a:lvl1pPr algn="ctr">
              <a:defRPr/>
            </a:lvl1pPr>
          </a:lstStyle>
          <a:p>
            <a:fld id="{2F080EE1-2D46-40DA-B094-81CE4952A1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3716-E058-4A1A-9C36-99D04E3397F4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257550" y="1381361"/>
            <a:ext cx="342900" cy="588433"/>
          </a:xfrm>
        </p:spPr>
        <p:txBody>
          <a:bodyPr/>
          <a:lstStyle/>
          <a:p>
            <a:fld id="{2F080EE1-2D46-40DA-B094-81CE4952A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6858000" cy="20726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9728" y="8522209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14300" y="211328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3716-E058-4A1A-9C36-99D04E3397F4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200400" y="8432800"/>
            <a:ext cx="457200" cy="5884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080EE1-2D46-40DA-B094-81CE4952A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14300" y="203200"/>
            <a:ext cx="6624828" cy="4064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6858000" cy="15849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14300" y="812800"/>
            <a:ext cx="2057400" cy="78232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219200"/>
            <a:ext cx="1771650" cy="13208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50" y="2641601"/>
            <a:ext cx="1771650" cy="5526617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" y="203200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4300" y="711200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2343150" y="914400"/>
            <a:ext cx="4229100" cy="7213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971550" y="304800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042416" y="430784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28700" y="416985"/>
            <a:ext cx="342900" cy="58843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080EE1-2D46-40DA-B094-81CE4952A1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12014" y="8517847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3716-E058-4A1A-9C36-99D04E3397F4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6314" y="8547797"/>
            <a:ext cx="2537460" cy="48768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14300" y="711200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14300" y="203200"/>
            <a:ext cx="6624828" cy="40233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4300" y="812800"/>
            <a:ext cx="2057400" cy="78232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14300" y="207264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971550" y="304800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42416" y="430784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28700" y="416985"/>
            <a:ext cx="342900" cy="588433"/>
          </a:xfrm>
        </p:spPr>
        <p:txBody>
          <a:bodyPr/>
          <a:lstStyle/>
          <a:p>
            <a:fld id="{2F080EE1-2D46-40DA-B094-81CE4952A1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281" y="6705600"/>
            <a:ext cx="4400550" cy="16256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0281" y="812800"/>
            <a:ext cx="4400550" cy="56896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50" y="1320800"/>
            <a:ext cx="1828800" cy="70104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12014" y="8517847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341114" y="8539979"/>
            <a:ext cx="2283714" cy="487680"/>
          </a:xfrm>
        </p:spPr>
        <p:txBody>
          <a:bodyPr/>
          <a:lstStyle/>
          <a:p>
            <a:fld id="{E8193716-E058-4A1A-9C36-99D04E3397F4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6314" y="8547797"/>
            <a:ext cx="2688336" cy="48768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6858000" cy="18578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12014" y="8517847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343400" y="8539979"/>
            <a:ext cx="2283714" cy="48768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8193716-E058-4A1A-9C36-99D04E3397F4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28600" y="8547797"/>
            <a:ext cx="2686050" cy="48768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" y="207264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4300" y="1702324"/>
            <a:ext cx="6624828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3200400" y="1274715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3271266" y="1400699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3257550" y="1386900"/>
            <a:ext cx="342900" cy="58843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080EE1-2D46-40DA-B094-81CE4952A1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226314" y="304800"/>
            <a:ext cx="6400800" cy="101193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26314" y="2032000"/>
            <a:ext cx="6400800" cy="61325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47" y="304800"/>
            <a:ext cx="6268685" cy="1123928"/>
          </a:xfrm>
        </p:spPr>
        <p:txBody>
          <a:bodyPr>
            <a:noAutofit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en-US" sz="4800" b="1" dirty="0" smtClean="0"/>
              <a:t> 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7868" y="2190733"/>
            <a:ext cx="6268685" cy="594133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 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преподавателя  МУДОД «Детская художественная школа № 3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5.0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195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Профессиональное образование: среднее специальное декоратор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Казанское  художественное училище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740449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дата выдачи:  30июня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1970</a:t>
            </a:r>
            <a:r>
              <a:rPr lang="en-US" sz="19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Стаж педагогической работы (по специальности): 18 лет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Общий трудовой стаж: 41 год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Наличие квалификационной категории: высшая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Дата последней аттестации: 1. 09. 08. Приказ МКРМ № 160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04" y="3286117"/>
            <a:ext cx="30003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БОРКИЧЕВА ЮРИЯ ПАВЛОВИЧА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schoolrm.ru/upload/iblock/f60/ujnoqaisrqngcut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6" y="1953489"/>
            <a:ext cx="2357454" cy="3128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52" y="4286248"/>
            <a:ext cx="6572296" cy="436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04" y="214282"/>
            <a:ext cx="5929354" cy="413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52" y="285720"/>
            <a:ext cx="648356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8" y="214282"/>
            <a:ext cx="5641991" cy="81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8" y="214282"/>
            <a:ext cx="5641991" cy="81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70" y="285720"/>
            <a:ext cx="5572164" cy="821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214282"/>
            <a:ext cx="5641991" cy="829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214282"/>
            <a:ext cx="5784867" cy="829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42" y="285720"/>
            <a:ext cx="5856305" cy="821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42" y="214282"/>
            <a:ext cx="5784867" cy="830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56" y="357158"/>
            <a:ext cx="5357850" cy="795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42" y="214282"/>
            <a:ext cx="5786478" cy="825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5.Участие учащихся в профессиональных конкурсах, выставках( не получившие призовые места).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6.Участие преподавателя или учащихся в мероприятиях концертно-просветительского, художественно-творческого характера.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468" y="1785917"/>
            <a:ext cx="4910299" cy="667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Поступление учащихся в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ССУЗы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ВУЗы за межаттестационный период.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70" y="1744082"/>
            <a:ext cx="4786346" cy="676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04" y="214282"/>
            <a:ext cx="5784867" cy="82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56" y="285720"/>
            <a:ext cx="5572164" cy="816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94" y="285720"/>
            <a:ext cx="5715040" cy="817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94" y="214282"/>
            <a:ext cx="5643602" cy="827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214282"/>
            <a:ext cx="5572164" cy="814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8" y="214282"/>
            <a:ext cx="5572164" cy="822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04" y="285720"/>
            <a:ext cx="5929354" cy="415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04" y="4143372"/>
            <a:ext cx="5873990" cy="423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квалификации, профессиональная переподготовка, обучение в аспирантуре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8" y="2571736"/>
            <a:ext cx="608505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8" y="285720"/>
            <a:ext cx="5641991" cy="386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8" y="4214810"/>
            <a:ext cx="5643602" cy="394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8.Наличие научно-методических материалов имеющих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внешнюю рецензию.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9.Поощрения преподавателя в межаттестационный период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22" y="1731157"/>
            <a:ext cx="4597910" cy="669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42" y="214282"/>
            <a:ext cx="5784867" cy="830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56" y="357158"/>
            <a:ext cx="5594357" cy="821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214282"/>
            <a:ext cx="5715040" cy="808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52" y="642910"/>
            <a:ext cx="6499247" cy="649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53275" cy="1016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214282"/>
            <a:ext cx="5713429" cy="818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85794" y="3786182"/>
            <a:ext cx="5429288" cy="2428892"/>
          </a:xfrm>
        </p:spPr>
        <p:txBody>
          <a:bodyPr/>
          <a:lstStyle/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научно- методической, исследовательской, экспериментальной деятельности, в том числе выступления на конференциях, семинарах,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педчтениях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методических объединениях.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3.Качество знаний обучающихся по итоговой аттестации.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60" y="2000232"/>
            <a:ext cx="4500594" cy="641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90" y="285720"/>
            <a:ext cx="6412824" cy="135732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4.Результаты участия обучающихся в мероприятиях различных уровней по учебной деятельности: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-предметные олимпиады, профессиональные конкурсы, выставки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22" y="1714480"/>
            <a:ext cx="4857784" cy="337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66" y="4786314"/>
            <a:ext cx="5643601" cy="377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214282"/>
            <a:ext cx="5799575" cy="406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42" y="4286248"/>
            <a:ext cx="5887032" cy="410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90" y="357158"/>
            <a:ext cx="644847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8" y="4071934"/>
            <a:ext cx="6286544" cy="444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6427809" cy="459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90" y="4286248"/>
            <a:ext cx="6500858" cy="416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472</TotalTime>
  <Words>155</Words>
  <Application>Microsoft Office PowerPoint</Application>
  <PresentationFormat>Экран (4:3)</PresentationFormat>
  <Paragraphs>35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Официальная</vt:lpstr>
      <vt:lpstr>     ПОРТФОЛИО</vt:lpstr>
      <vt:lpstr>Слайд 2</vt:lpstr>
      <vt:lpstr>1. Повышение квалификации, профессиональная переподготовка, обучение в аспирантуре.</vt:lpstr>
      <vt:lpstr>2. Участие в научно- методической, исследовательской, экспериментальной деятельности, в том числе выступления на конференциях, семинарах, педчтениях, методических объединениях.</vt:lpstr>
      <vt:lpstr>3.Качество знаний обучающихся по итоговой аттестации.</vt:lpstr>
      <vt:lpstr>4.Результаты участия обучающихся в мероприятиях различных уровней по учебной деятельности: -предметные олимпиады, профессиональные конкурсы, выставки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5.Участие учащихся в профессиональных конкурсах, выставках( не получившие призовые места).</vt:lpstr>
      <vt:lpstr>6.Участие преподавателя или учащихся в мероприятиях концертно-просветительского, художественно-творческого характера.</vt:lpstr>
      <vt:lpstr>7. Поступление учащихся в ССУЗы и ВУЗы за межаттестационный период.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8.Наличие научно-методических материалов имеющих внешнюю рецензию.</vt:lpstr>
      <vt:lpstr>9.Поощрения преподавателя в межаттестационный период.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  ПОРТФОЛИО</dc:title>
  <dc:creator>Admin</dc:creator>
  <cp:lastModifiedBy>Admin</cp:lastModifiedBy>
  <cp:revision>72</cp:revision>
  <dcterms:created xsi:type="dcterms:W3CDTF">2013-02-21T19:27:44Z</dcterms:created>
  <dcterms:modified xsi:type="dcterms:W3CDTF">2013-03-07T04:34:40Z</dcterms:modified>
</cp:coreProperties>
</file>